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 id="271" r:id="rId16"/>
    <p:sldId id="272" r:id="rId17"/>
    <p:sldId id="273"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56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8477D8B0-63C0-4CC1-927A-68D6033521D7}" type="datetimeFigureOut">
              <a:rPr lang="en-IN" smtClean="0"/>
              <a:t>15-03-2025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3850933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477D8B0-63C0-4CC1-927A-68D6033521D7}" type="datetimeFigureOut">
              <a:rPr lang="en-IN" smtClean="0"/>
              <a:t>15-03-2025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4169609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477D8B0-63C0-4CC1-927A-68D6033521D7}" type="datetimeFigureOut">
              <a:rPr lang="en-IN" smtClean="0"/>
              <a:t>15-03-2025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3384803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477D8B0-63C0-4CC1-927A-68D6033521D7}" type="datetimeFigureOut">
              <a:rPr lang="en-IN" smtClean="0"/>
              <a:t>15-03-2025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3365989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477D8B0-63C0-4CC1-927A-68D6033521D7}" type="datetimeFigureOut">
              <a:rPr lang="en-IN" smtClean="0"/>
              <a:t>15-03-2025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3307347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8477D8B0-63C0-4CC1-927A-68D6033521D7}" type="datetimeFigureOut">
              <a:rPr lang="en-IN" smtClean="0"/>
              <a:t>15-03-2025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2079608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8477D8B0-63C0-4CC1-927A-68D6033521D7}" type="datetimeFigureOut">
              <a:rPr lang="en-IN" smtClean="0"/>
              <a:t>15-03-2025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1428634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477D8B0-63C0-4CC1-927A-68D6033521D7}" type="datetimeFigureOut">
              <a:rPr lang="en-IN" smtClean="0"/>
              <a:t>15-03-2025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941361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77D8B0-63C0-4CC1-927A-68D6033521D7}" type="datetimeFigureOut">
              <a:rPr lang="en-IN" smtClean="0"/>
              <a:t>15-03-2025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4152686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477D8B0-63C0-4CC1-927A-68D6033521D7}" type="datetimeFigureOut">
              <a:rPr lang="en-IN" smtClean="0"/>
              <a:t>15-03-2025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859758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477D8B0-63C0-4CC1-927A-68D6033521D7}" type="datetimeFigureOut">
              <a:rPr lang="en-IN" smtClean="0"/>
              <a:t>15-03-2025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79A4F8C-72C6-45C3-BBDE-14BA5E1CA759}" type="slidenum">
              <a:rPr lang="en-IN" smtClean="0"/>
              <a:t>‹#›</a:t>
            </a:fld>
            <a:endParaRPr lang="en-IN"/>
          </a:p>
        </p:txBody>
      </p:sp>
    </p:spTree>
    <p:extLst>
      <p:ext uri="{BB962C8B-B14F-4D97-AF65-F5344CB8AC3E}">
        <p14:creationId xmlns:p14="http://schemas.microsoft.com/office/powerpoint/2010/main" val="1232005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77D8B0-63C0-4CC1-927A-68D6033521D7}" type="datetimeFigureOut">
              <a:rPr lang="en-IN" smtClean="0"/>
              <a:t>15-03-2025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9A4F8C-72C6-45C3-BBDE-14BA5E1CA759}" type="slidenum">
              <a:rPr lang="en-IN" smtClean="0"/>
              <a:t>‹#›</a:t>
            </a:fld>
            <a:endParaRPr lang="en-IN"/>
          </a:p>
        </p:txBody>
      </p:sp>
    </p:spTree>
    <p:extLst>
      <p:ext uri="{BB962C8B-B14F-4D97-AF65-F5344CB8AC3E}">
        <p14:creationId xmlns:p14="http://schemas.microsoft.com/office/powerpoint/2010/main" val="27761585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909762" y="438150"/>
            <a:ext cx="8372475" cy="5981700"/>
          </a:xfrm>
          <a:prstGeom prst="rect">
            <a:avLst/>
          </a:prstGeom>
        </p:spPr>
      </p:pic>
    </p:spTree>
    <p:extLst>
      <p:ext uri="{BB962C8B-B14F-4D97-AF65-F5344CB8AC3E}">
        <p14:creationId xmlns:p14="http://schemas.microsoft.com/office/powerpoint/2010/main" val="40920106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56760" y="362671"/>
            <a:ext cx="7896225" cy="2733675"/>
          </a:xfrm>
          <a:prstGeom prst="rect">
            <a:avLst/>
          </a:prstGeom>
        </p:spPr>
      </p:pic>
      <p:sp>
        <p:nvSpPr>
          <p:cNvPr id="4" name="Content Placeholder 3"/>
          <p:cNvSpPr>
            <a:spLocks noGrp="1"/>
          </p:cNvSpPr>
          <p:nvPr>
            <p:ph idx="1"/>
          </p:nvPr>
        </p:nvSpPr>
        <p:spPr>
          <a:xfrm>
            <a:off x="692727" y="3205017"/>
            <a:ext cx="10661073" cy="2971945"/>
          </a:xfrm>
        </p:spPr>
        <p:txBody>
          <a:bodyPr>
            <a:normAutofit lnSpcReduction="10000"/>
          </a:bodyPr>
          <a:lstStyle/>
          <a:p>
            <a:r>
              <a:rPr lang="en-US" dirty="0" smtClean="0"/>
              <a:t>Blanking</a:t>
            </a:r>
          </a:p>
          <a:p>
            <a:r>
              <a:rPr lang="en-US" dirty="0" smtClean="0"/>
              <a:t>Punching or piercing</a:t>
            </a:r>
          </a:p>
          <a:p>
            <a:r>
              <a:rPr lang="en-US" dirty="0" smtClean="0"/>
              <a:t>Trimming</a:t>
            </a:r>
          </a:p>
          <a:p>
            <a:r>
              <a:rPr lang="en-US" dirty="0" smtClean="0"/>
              <a:t>Shaving</a:t>
            </a:r>
          </a:p>
          <a:p>
            <a:r>
              <a:rPr lang="en-US" dirty="0" smtClean="0"/>
              <a:t>Notching</a:t>
            </a:r>
          </a:p>
          <a:p>
            <a:r>
              <a:rPr lang="en-US" dirty="0" smtClean="0"/>
              <a:t>Nibbling</a:t>
            </a:r>
          </a:p>
          <a:p>
            <a:pPr marL="0" indent="0">
              <a:buNone/>
            </a:pPr>
            <a:endParaRPr lang="en-IN" dirty="0"/>
          </a:p>
        </p:txBody>
      </p:sp>
    </p:spTree>
    <p:extLst>
      <p:ext uri="{BB962C8B-B14F-4D97-AF65-F5344CB8AC3E}">
        <p14:creationId xmlns:p14="http://schemas.microsoft.com/office/powerpoint/2010/main" val="37259938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90737" y="947737"/>
            <a:ext cx="8010525" cy="4962525"/>
          </a:xfrm>
          <a:prstGeom prst="rect">
            <a:avLst/>
          </a:prstGeom>
        </p:spPr>
      </p:pic>
    </p:spTree>
    <p:extLst>
      <p:ext uri="{BB962C8B-B14F-4D97-AF65-F5344CB8AC3E}">
        <p14:creationId xmlns:p14="http://schemas.microsoft.com/office/powerpoint/2010/main" val="38781774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57400" y="438150"/>
            <a:ext cx="8077200" cy="5981700"/>
          </a:xfrm>
          <a:prstGeom prst="rect">
            <a:avLst/>
          </a:prstGeom>
        </p:spPr>
      </p:pic>
    </p:spTree>
    <p:extLst>
      <p:ext uri="{BB962C8B-B14F-4D97-AF65-F5344CB8AC3E}">
        <p14:creationId xmlns:p14="http://schemas.microsoft.com/office/powerpoint/2010/main" val="35165588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047875" y="547687"/>
            <a:ext cx="8096250" cy="5762625"/>
          </a:xfrm>
          <a:prstGeom prst="rect">
            <a:avLst/>
          </a:prstGeom>
        </p:spPr>
      </p:pic>
    </p:spTree>
    <p:extLst>
      <p:ext uri="{BB962C8B-B14F-4D97-AF65-F5344CB8AC3E}">
        <p14:creationId xmlns:p14="http://schemas.microsoft.com/office/powerpoint/2010/main" val="37344554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109787" y="852487"/>
            <a:ext cx="7972425" cy="5153025"/>
          </a:xfrm>
          <a:prstGeom prst="rect">
            <a:avLst/>
          </a:prstGeom>
        </p:spPr>
      </p:pic>
    </p:spTree>
    <p:extLst>
      <p:ext uri="{BB962C8B-B14F-4D97-AF65-F5344CB8AC3E}">
        <p14:creationId xmlns:p14="http://schemas.microsoft.com/office/powerpoint/2010/main" val="4681051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52637" y="1300162"/>
            <a:ext cx="8086725" cy="4257675"/>
          </a:xfrm>
          <a:prstGeom prst="rect">
            <a:avLst/>
          </a:prstGeom>
        </p:spPr>
      </p:pic>
    </p:spTree>
    <p:extLst>
      <p:ext uri="{BB962C8B-B14F-4D97-AF65-F5344CB8AC3E}">
        <p14:creationId xmlns:p14="http://schemas.microsoft.com/office/powerpoint/2010/main" val="35802814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81212" y="838200"/>
            <a:ext cx="8029575" cy="5181600"/>
          </a:xfrm>
          <a:prstGeom prst="rect">
            <a:avLst/>
          </a:prstGeom>
        </p:spPr>
      </p:pic>
    </p:spTree>
    <p:extLst>
      <p:ext uri="{BB962C8B-B14F-4D97-AF65-F5344CB8AC3E}">
        <p14:creationId xmlns:p14="http://schemas.microsoft.com/office/powerpoint/2010/main" val="26486691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114550" y="876300"/>
            <a:ext cx="7962900" cy="5105400"/>
          </a:xfrm>
          <a:prstGeom prst="rect">
            <a:avLst/>
          </a:prstGeom>
        </p:spPr>
      </p:pic>
    </p:spTree>
    <p:extLst>
      <p:ext uri="{BB962C8B-B14F-4D97-AF65-F5344CB8AC3E}">
        <p14:creationId xmlns:p14="http://schemas.microsoft.com/office/powerpoint/2010/main" val="38381957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62162" y="1052512"/>
            <a:ext cx="8067675" cy="4752975"/>
          </a:xfrm>
          <a:prstGeom prst="rect">
            <a:avLst/>
          </a:prstGeom>
        </p:spPr>
      </p:pic>
    </p:spTree>
    <p:extLst>
      <p:ext uri="{BB962C8B-B14F-4D97-AF65-F5344CB8AC3E}">
        <p14:creationId xmlns:p14="http://schemas.microsoft.com/office/powerpoint/2010/main" val="29206455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28825" y="590550"/>
            <a:ext cx="8134350" cy="5676900"/>
          </a:xfrm>
          <a:prstGeom prst="rect">
            <a:avLst/>
          </a:prstGeom>
        </p:spPr>
      </p:pic>
    </p:spTree>
    <p:extLst>
      <p:ext uri="{BB962C8B-B14F-4D97-AF65-F5344CB8AC3E}">
        <p14:creationId xmlns:p14="http://schemas.microsoft.com/office/powerpoint/2010/main" val="14597337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24050" y="514350"/>
            <a:ext cx="8343900" cy="5829300"/>
          </a:xfrm>
          <a:prstGeom prst="rect">
            <a:avLst/>
          </a:prstGeom>
        </p:spPr>
      </p:pic>
    </p:spTree>
    <p:extLst>
      <p:ext uri="{BB962C8B-B14F-4D97-AF65-F5344CB8AC3E}">
        <p14:creationId xmlns:p14="http://schemas.microsoft.com/office/powerpoint/2010/main" val="4678891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52637" y="490537"/>
            <a:ext cx="8086725" cy="5876925"/>
          </a:xfrm>
          <a:prstGeom prst="rect">
            <a:avLst/>
          </a:prstGeom>
        </p:spPr>
      </p:pic>
    </p:spTree>
    <p:extLst>
      <p:ext uri="{BB962C8B-B14F-4D97-AF65-F5344CB8AC3E}">
        <p14:creationId xmlns:p14="http://schemas.microsoft.com/office/powerpoint/2010/main" val="34106226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85975" y="681037"/>
            <a:ext cx="8020050" cy="5495925"/>
          </a:xfrm>
          <a:prstGeom prst="rect">
            <a:avLst/>
          </a:prstGeom>
        </p:spPr>
      </p:pic>
    </p:spTree>
    <p:extLst>
      <p:ext uri="{BB962C8B-B14F-4D97-AF65-F5344CB8AC3E}">
        <p14:creationId xmlns:p14="http://schemas.microsoft.com/office/powerpoint/2010/main" val="36998698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43112" y="776287"/>
            <a:ext cx="8105775" cy="5305425"/>
          </a:xfrm>
          <a:prstGeom prst="rect">
            <a:avLst/>
          </a:prstGeom>
        </p:spPr>
      </p:pic>
    </p:spTree>
    <p:extLst>
      <p:ext uri="{BB962C8B-B14F-4D97-AF65-F5344CB8AC3E}">
        <p14:creationId xmlns:p14="http://schemas.microsoft.com/office/powerpoint/2010/main" val="270139729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66912" y="485775"/>
            <a:ext cx="8258175" cy="5886450"/>
          </a:xfrm>
          <a:prstGeom prst="rect">
            <a:avLst/>
          </a:prstGeom>
        </p:spPr>
      </p:pic>
    </p:spTree>
    <p:extLst>
      <p:ext uri="{BB962C8B-B14F-4D97-AF65-F5344CB8AC3E}">
        <p14:creationId xmlns:p14="http://schemas.microsoft.com/office/powerpoint/2010/main" val="173203225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014537" y="590550"/>
            <a:ext cx="8162925" cy="5676900"/>
          </a:xfrm>
          <a:prstGeom prst="rect">
            <a:avLst/>
          </a:prstGeom>
        </p:spPr>
      </p:pic>
    </p:spTree>
    <p:extLst>
      <p:ext uri="{BB962C8B-B14F-4D97-AF65-F5344CB8AC3E}">
        <p14:creationId xmlns:p14="http://schemas.microsoft.com/office/powerpoint/2010/main" val="40414909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38337" y="714375"/>
            <a:ext cx="8315325" cy="5429250"/>
          </a:xfrm>
          <a:prstGeom prst="rect">
            <a:avLst/>
          </a:prstGeom>
        </p:spPr>
      </p:pic>
    </p:spTree>
    <p:extLst>
      <p:ext uri="{BB962C8B-B14F-4D97-AF65-F5344CB8AC3E}">
        <p14:creationId xmlns:p14="http://schemas.microsoft.com/office/powerpoint/2010/main" val="241676954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62150" y="323850"/>
            <a:ext cx="8267700" cy="6210300"/>
          </a:xfrm>
          <a:prstGeom prst="rect">
            <a:avLst/>
          </a:prstGeom>
        </p:spPr>
      </p:pic>
    </p:spTree>
    <p:extLst>
      <p:ext uri="{BB962C8B-B14F-4D97-AF65-F5344CB8AC3E}">
        <p14:creationId xmlns:p14="http://schemas.microsoft.com/office/powerpoint/2010/main" val="20366649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00237" y="490537"/>
            <a:ext cx="8391525" cy="5876925"/>
          </a:xfrm>
          <a:prstGeom prst="rect">
            <a:avLst/>
          </a:prstGeom>
        </p:spPr>
      </p:pic>
    </p:spTree>
    <p:extLst>
      <p:ext uri="{BB962C8B-B14F-4D97-AF65-F5344CB8AC3E}">
        <p14:creationId xmlns:p14="http://schemas.microsoft.com/office/powerpoint/2010/main" val="424700289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81212" y="633412"/>
            <a:ext cx="8029575" cy="5591175"/>
          </a:xfrm>
          <a:prstGeom prst="rect">
            <a:avLst/>
          </a:prstGeom>
        </p:spPr>
      </p:pic>
    </p:spTree>
    <p:extLst>
      <p:ext uri="{BB962C8B-B14F-4D97-AF65-F5344CB8AC3E}">
        <p14:creationId xmlns:p14="http://schemas.microsoft.com/office/powerpoint/2010/main" val="39910872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52637" y="476250"/>
            <a:ext cx="8086725" cy="5905500"/>
          </a:xfrm>
          <a:prstGeom prst="rect">
            <a:avLst/>
          </a:prstGeom>
        </p:spPr>
      </p:pic>
    </p:spTree>
    <p:extLst>
      <p:ext uri="{BB962C8B-B14F-4D97-AF65-F5344CB8AC3E}">
        <p14:creationId xmlns:p14="http://schemas.microsoft.com/office/powerpoint/2010/main" val="2452005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09762" y="814387"/>
            <a:ext cx="8372475" cy="5229225"/>
          </a:xfrm>
          <a:prstGeom prst="rect">
            <a:avLst/>
          </a:prstGeom>
        </p:spPr>
      </p:pic>
    </p:spTree>
    <p:extLst>
      <p:ext uri="{BB962C8B-B14F-4D97-AF65-F5344CB8AC3E}">
        <p14:creationId xmlns:p14="http://schemas.microsoft.com/office/powerpoint/2010/main" val="17490382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90737" y="557212"/>
            <a:ext cx="8010525" cy="5743575"/>
          </a:xfrm>
          <a:prstGeom prst="rect">
            <a:avLst/>
          </a:prstGeom>
        </p:spPr>
      </p:pic>
    </p:spTree>
    <p:extLst>
      <p:ext uri="{BB962C8B-B14F-4D97-AF65-F5344CB8AC3E}">
        <p14:creationId xmlns:p14="http://schemas.microsoft.com/office/powerpoint/2010/main" val="18213592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71687" y="619125"/>
            <a:ext cx="8048625" cy="5619750"/>
          </a:xfrm>
          <a:prstGeom prst="rect">
            <a:avLst/>
          </a:prstGeom>
        </p:spPr>
      </p:pic>
    </p:spTree>
    <p:extLst>
      <p:ext uri="{BB962C8B-B14F-4D97-AF65-F5344CB8AC3E}">
        <p14:creationId xmlns:p14="http://schemas.microsoft.com/office/powerpoint/2010/main" val="294471440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038350" y="576262"/>
            <a:ext cx="8115300" cy="5705475"/>
          </a:xfrm>
          <a:prstGeom prst="rect">
            <a:avLst/>
          </a:prstGeom>
        </p:spPr>
      </p:pic>
    </p:spTree>
    <p:extLst>
      <p:ext uri="{BB962C8B-B14F-4D97-AF65-F5344CB8AC3E}">
        <p14:creationId xmlns:p14="http://schemas.microsoft.com/office/powerpoint/2010/main" val="282344988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5491" y="166254"/>
            <a:ext cx="11933382" cy="6691745"/>
          </a:xfrm>
        </p:spPr>
        <p:txBody>
          <a:bodyPr>
            <a:normAutofit/>
          </a:bodyPr>
          <a:lstStyle/>
          <a:p>
            <a:pPr marL="0" indent="0" algn="ctr">
              <a:buNone/>
            </a:pPr>
            <a:r>
              <a:rPr lang="en-US" sz="4000" b="1" u="sng" dirty="0" smtClean="0"/>
              <a:t>Forging</a:t>
            </a:r>
          </a:p>
          <a:p>
            <a:r>
              <a:rPr lang="en-US" dirty="0" smtClean="0"/>
              <a:t>It is the operation where the metal is heated and then a force is applied to manipulate the metal in such a way that the required final shape is obtained.</a:t>
            </a:r>
          </a:p>
          <a:p>
            <a:r>
              <a:rPr lang="en-US" dirty="0" smtClean="0"/>
              <a:t>This is the oldest of the metal-working processes known to mankind since copper age.</a:t>
            </a:r>
          </a:p>
          <a:p>
            <a:r>
              <a:rPr lang="en-US" dirty="0" smtClean="0"/>
              <a:t>Forging is generally hot-working operation though cold forging is used sometimes.</a:t>
            </a:r>
            <a:endParaRPr lang="en-US" dirty="0"/>
          </a:p>
          <a:p>
            <a:pPr marL="0" indent="0">
              <a:buNone/>
            </a:pPr>
            <a:r>
              <a:rPr lang="en-US" sz="3200" b="1" dirty="0" smtClean="0"/>
              <a:t>Types of Forging:</a:t>
            </a:r>
          </a:p>
          <a:p>
            <a:pPr marL="0" indent="0">
              <a:buNone/>
            </a:pPr>
            <a:r>
              <a:rPr lang="en-US" dirty="0" smtClean="0"/>
              <a:t>There are four types of forging methods, which are generally used</a:t>
            </a:r>
          </a:p>
          <a:p>
            <a:pPr marL="514350" indent="-514350">
              <a:buAutoNum type="arabicPeriod"/>
            </a:pPr>
            <a:r>
              <a:rPr lang="en-US" dirty="0" smtClean="0"/>
              <a:t>Smith forging</a:t>
            </a:r>
          </a:p>
          <a:p>
            <a:pPr marL="514350" indent="-514350">
              <a:buAutoNum type="arabicPeriod"/>
            </a:pPr>
            <a:r>
              <a:rPr lang="en-US" dirty="0" smtClean="0"/>
              <a:t>Drop forging</a:t>
            </a:r>
          </a:p>
          <a:p>
            <a:pPr marL="514350" indent="-514350">
              <a:buAutoNum type="arabicPeriod"/>
            </a:pPr>
            <a:r>
              <a:rPr lang="en-US" dirty="0" smtClean="0"/>
              <a:t>Press forging</a:t>
            </a:r>
          </a:p>
          <a:p>
            <a:pPr marL="514350" indent="-514350">
              <a:buAutoNum type="arabicPeriod"/>
            </a:pPr>
            <a:r>
              <a:rPr lang="en-US" dirty="0" smtClean="0"/>
              <a:t>Machine forging</a:t>
            </a:r>
          </a:p>
          <a:p>
            <a:pPr marL="514350" indent="-514350">
              <a:buAutoNum type="arabicPeriod"/>
            </a:pPr>
            <a:endParaRPr lang="en-US" dirty="0"/>
          </a:p>
        </p:txBody>
      </p:sp>
    </p:spTree>
    <p:extLst>
      <p:ext uri="{BB962C8B-B14F-4D97-AF65-F5344CB8AC3E}">
        <p14:creationId xmlns:p14="http://schemas.microsoft.com/office/powerpoint/2010/main" val="154985851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836" y="0"/>
            <a:ext cx="11656291" cy="6391564"/>
          </a:xfrm>
        </p:spPr>
        <p:txBody>
          <a:bodyPr>
            <a:noAutofit/>
          </a:bodyPr>
          <a:lstStyle/>
          <a:p>
            <a:pPr marL="0" indent="0">
              <a:buNone/>
            </a:pPr>
            <a:r>
              <a:rPr lang="en-US" b="1" dirty="0" smtClean="0"/>
              <a:t>1. Smith Forging:</a:t>
            </a:r>
          </a:p>
          <a:p>
            <a:pPr marL="0" indent="0">
              <a:buNone/>
            </a:pPr>
            <a:r>
              <a:rPr lang="en-US" dirty="0" smtClean="0"/>
              <a:t>This is the traditional forging operation done openly or in open dies by the village blacksmith or modern shop floor by manual hammering or by power hammers.</a:t>
            </a:r>
          </a:p>
          <a:p>
            <a:pPr marL="0" indent="0">
              <a:buNone/>
            </a:pPr>
            <a:r>
              <a:rPr lang="en-US" b="1" dirty="0" smtClean="0"/>
              <a:t>2. Drop Forging:</a:t>
            </a:r>
          </a:p>
          <a:p>
            <a:pPr marL="0" indent="0">
              <a:buNone/>
            </a:pPr>
            <a:r>
              <a:rPr lang="en-US" b="1" dirty="0" smtClean="0"/>
              <a:t> </a:t>
            </a:r>
            <a:r>
              <a:rPr lang="en-US" dirty="0" smtClean="0"/>
              <a:t>This is the operation done in closed impression dies by means of the drop hammers. Here the force for shaping the component is applied in a series of blows.</a:t>
            </a:r>
          </a:p>
          <a:p>
            <a:pPr marL="0" indent="0">
              <a:buNone/>
            </a:pPr>
            <a:r>
              <a:rPr lang="en-US" b="1" dirty="0" smtClean="0"/>
              <a:t>3. Press Forging:</a:t>
            </a:r>
          </a:p>
          <a:p>
            <a:pPr marL="0" indent="0">
              <a:buNone/>
            </a:pPr>
            <a:r>
              <a:rPr lang="en-US" b="1" dirty="0" smtClean="0"/>
              <a:t> </a:t>
            </a:r>
            <a:r>
              <a:rPr lang="en-US" dirty="0" smtClean="0"/>
              <a:t>Similar to drop forging, the press forging is also done in closed-impression dies with the exception that the force is a continuous squeezing type applied by the hydraulic presses.</a:t>
            </a:r>
          </a:p>
          <a:p>
            <a:pPr marL="0" indent="0">
              <a:buNone/>
            </a:pPr>
            <a:r>
              <a:rPr lang="en-US" b="1" dirty="0"/>
              <a:t>4. Machine </a:t>
            </a:r>
            <a:r>
              <a:rPr lang="en-US" b="1" dirty="0" smtClean="0"/>
              <a:t>Forging: </a:t>
            </a:r>
          </a:p>
          <a:p>
            <a:pPr marL="0" indent="0">
              <a:buNone/>
            </a:pPr>
            <a:r>
              <a:rPr lang="en-US" dirty="0" smtClean="0"/>
              <a:t>Unlike the drop or press forging where the material is drawn out, in machine forging the material is only upset to get the desired shape.</a:t>
            </a:r>
            <a:endParaRPr lang="en-US" dirty="0"/>
          </a:p>
        </p:txBody>
      </p:sp>
    </p:spTree>
    <p:extLst>
      <p:ext uri="{BB962C8B-B14F-4D97-AF65-F5344CB8AC3E}">
        <p14:creationId xmlns:p14="http://schemas.microsoft.com/office/powerpoint/2010/main" val="358906006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836" y="424872"/>
            <a:ext cx="11656291" cy="5966691"/>
          </a:xfrm>
        </p:spPr>
        <p:txBody>
          <a:bodyPr>
            <a:noAutofit/>
          </a:bodyPr>
          <a:lstStyle/>
          <a:p>
            <a:pPr marL="0" indent="0" algn="just">
              <a:buNone/>
            </a:pPr>
            <a:r>
              <a:rPr lang="en-US" b="1" dirty="0" smtClean="0"/>
              <a:t>Forging Defects:</a:t>
            </a:r>
            <a:endParaRPr lang="en-US" dirty="0" smtClean="0"/>
          </a:p>
          <a:p>
            <a:pPr marL="0" indent="0" algn="just">
              <a:buNone/>
            </a:pPr>
            <a:r>
              <a:rPr lang="en-US" dirty="0" smtClean="0"/>
              <a:t>Though the forging process generally gives superior quality products compared to other manufacturing </a:t>
            </a:r>
            <a:r>
              <a:rPr lang="en-US" dirty="0" err="1"/>
              <a:t>p</a:t>
            </a:r>
            <a:r>
              <a:rPr lang="en-US" dirty="0" err="1" smtClean="0"/>
              <a:t>ocesses</a:t>
            </a:r>
            <a:r>
              <a:rPr lang="en-US" dirty="0" smtClean="0"/>
              <a:t>, still there are some defects that are likely to come if proper care is not taken in the forging-process design.</a:t>
            </a:r>
          </a:p>
          <a:p>
            <a:pPr marL="514350" indent="-514350" algn="just">
              <a:buAutoNum type="arabicPeriod"/>
            </a:pPr>
            <a:r>
              <a:rPr lang="en-US" b="1" dirty="0" smtClean="0"/>
              <a:t>Unfilled Sections:</a:t>
            </a:r>
          </a:p>
          <a:p>
            <a:pPr marL="0" indent="0" algn="just">
              <a:buNone/>
            </a:pPr>
            <a:r>
              <a:rPr lang="en-US" b="1" dirty="0" smtClean="0"/>
              <a:t> </a:t>
            </a:r>
            <a:r>
              <a:rPr lang="en-US" dirty="0" smtClean="0"/>
              <a:t>In this, some sections of the die cavity are not completely filled by the flowing metal. The causes of this defect are improper design of forging die or using faulty forging techniques.</a:t>
            </a:r>
          </a:p>
          <a:p>
            <a:pPr marL="0" indent="0" algn="just">
              <a:buNone/>
            </a:pPr>
            <a:r>
              <a:rPr lang="en-US" b="1" dirty="0" smtClean="0"/>
              <a:t>2. </a:t>
            </a:r>
            <a:r>
              <a:rPr lang="en-US" b="1" dirty="0" smtClean="0"/>
              <a:t>Cold </a:t>
            </a:r>
            <a:r>
              <a:rPr lang="en-US" b="1" dirty="0" smtClean="0"/>
              <a:t>Shut:</a:t>
            </a:r>
          </a:p>
          <a:p>
            <a:pPr marL="0" indent="0" algn="just">
              <a:buNone/>
            </a:pPr>
            <a:r>
              <a:rPr lang="en-US" dirty="0" smtClean="0"/>
              <a:t>This appears as a small crack at the corners of the forging. This is caused mainly by the improper design of the die where in the corner and fillet radii are small as a result of which the metal do not flow properly into the corner and ends up as a cold shut.</a:t>
            </a:r>
          </a:p>
          <a:p>
            <a:pPr marL="0" indent="0" algn="just">
              <a:buNone/>
            </a:pPr>
            <a:endParaRPr lang="en-US" dirty="0"/>
          </a:p>
        </p:txBody>
      </p:sp>
    </p:spTree>
    <p:extLst>
      <p:ext uri="{BB962C8B-B14F-4D97-AF65-F5344CB8AC3E}">
        <p14:creationId xmlns:p14="http://schemas.microsoft.com/office/powerpoint/2010/main" val="28073082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836" y="424872"/>
            <a:ext cx="11656291" cy="5966691"/>
          </a:xfrm>
        </p:spPr>
        <p:txBody>
          <a:bodyPr>
            <a:noAutofit/>
          </a:bodyPr>
          <a:lstStyle/>
          <a:p>
            <a:pPr marL="0" indent="0" algn="just">
              <a:buNone/>
            </a:pPr>
            <a:r>
              <a:rPr lang="en-US" b="1" dirty="0" smtClean="0"/>
              <a:t>3. Scale Pits:</a:t>
            </a:r>
          </a:p>
          <a:p>
            <a:pPr marL="0" indent="0" algn="just">
              <a:buNone/>
            </a:pPr>
            <a:r>
              <a:rPr lang="en-US" dirty="0" smtClean="0"/>
              <a:t>This is seen as irregular depressions on the surface of the forging. This is primarily caused because of the improper cleaning of the stock used for forging. The oxide and scale present on the stock surface gets embedded into the finished forging surface. When the forging is cleaned by pickling, these are seen as depressions on the forging surface.</a:t>
            </a:r>
          </a:p>
          <a:p>
            <a:pPr marL="0" indent="0" algn="just">
              <a:buNone/>
            </a:pPr>
            <a:r>
              <a:rPr lang="en-US" b="1" dirty="0" smtClean="0"/>
              <a:t>4. Die Shift:</a:t>
            </a:r>
          </a:p>
          <a:p>
            <a:pPr marL="0" indent="0" algn="just">
              <a:buNone/>
            </a:pPr>
            <a:r>
              <a:rPr lang="en-US" dirty="0" smtClean="0"/>
              <a:t>This is caused by the misalignment of the two die halves, making the two halves of the forging to be of improper shape.</a:t>
            </a:r>
          </a:p>
          <a:p>
            <a:pPr marL="0" indent="0" algn="just">
              <a:buNone/>
            </a:pPr>
            <a:r>
              <a:rPr lang="en-US" b="1" dirty="0" smtClean="0"/>
              <a:t>5. Flakes: </a:t>
            </a:r>
          </a:p>
          <a:p>
            <a:pPr marL="0" indent="0" algn="just">
              <a:buNone/>
            </a:pPr>
            <a:r>
              <a:rPr lang="en-US" dirty="0" smtClean="0"/>
              <a:t>These are basically internal ruptures caused by the improper cooling of the large forging. Rapid cooling causes the exteriors to cool quickly causing internal fractures. This can be remedied by following proper cooling practice.</a:t>
            </a:r>
            <a:endParaRPr lang="en-US" dirty="0"/>
          </a:p>
        </p:txBody>
      </p:sp>
    </p:spTree>
    <p:extLst>
      <p:ext uri="{BB962C8B-B14F-4D97-AF65-F5344CB8AC3E}">
        <p14:creationId xmlns:p14="http://schemas.microsoft.com/office/powerpoint/2010/main" val="13065101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836" y="424872"/>
            <a:ext cx="11656291" cy="5966691"/>
          </a:xfrm>
        </p:spPr>
        <p:txBody>
          <a:bodyPr>
            <a:noAutofit/>
          </a:bodyPr>
          <a:lstStyle/>
          <a:p>
            <a:pPr marL="0" indent="0" algn="just">
              <a:buNone/>
            </a:pPr>
            <a:r>
              <a:rPr lang="en-US" b="1" dirty="0" smtClean="0"/>
              <a:t> 6. Improper Grain Flow:</a:t>
            </a:r>
          </a:p>
          <a:p>
            <a:pPr marL="0" indent="0" algn="just">
              <a:buNone/>
            </a:pPr>
            <a:r>
              <a:rPr lang="en-US" dirty="0" smtClean="0"/>
              <a:t>This is caused by the improper design of the die, which makes the flow of the not following the final intended directions.</a:t>
            </a:r>
            <a:endParaRPr lang="en-US" dirty="0"/>
          </a:p>
        </p:txBody>
      </p:sp>
    </p:spTree>
    <p:extLst>
      <p:ext uri="{BB962C8B-B14F-4D97-AF65-F5344CB8AC3E}">
        <p14:creationId xmlns:p14="http://schemas.microsoft.com/office/powerpoint/2010/main" val="233455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28812" y="947737"/>
            <a:ext cx="8334375" cy="4962525"/>
          </a:xfrm>
          <a:prstGeom prst="rect">
            <a:avLst/>
          </a:prstGeom>
        </p:spPr>
      </p:pic>
    </p:spTree>
    <p:extLst>
      <p:ext uri="{BB962C8B-B14F-4D97-AF65-F5344CB8AC3E}">
        <p14:creationId xmlns:p14="http://schemas.microsoft.com/office/powerpoint/2010/main" val="6124881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09762" y="719137"/>
            <a:ext cx="8372475" cy="5419725"/>
          </a:xfrm>
          <a:prstGeom prst="rect">
            <a:avLst/>
          </a:prstGeom>
        </p:spPr>
      </p:pic>
    </p:spTree>
    <p:extLst>
      <p:ext uri="{BB962C8B-B14F-4D97-AF65-F5344CB8AC3E}">
        <p14:creationId xmlns:p14="http://schemas.microsoft.com/office/powerpoint/2010/main" val="41641662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33575" y="695325"/>
            <a:ext cx="8324850" cy="5467350"/>
          </a:xfrm>
          <a:prstGeom prst="rect">
            <a:avLst/>
          </a:prstGeom>
        </p:spPr>
      </p:pic>
    </p:spTree>
    <p:extLst>
      <p:ext uri="{BB962C8B-B14F-4D97-AF65-F5344CB8AC3E}">
        <p14:creationId xmlns:p14="http://schemas.microsoft.com/office/powerpoint/2010/main" val="4159124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76437" y="652462"/>
            <a:ext cx="8239125" cy="5553075"/>
          </a:xfrm>
          <a:prstGeom prst="rect">
            <a:avLst/>
          </a:prstGeom>
        </p:spPr>
      </p:pic>
    </p:spTree>
    <p:extLst>
      <p:ext uri="{BB962C8B-B14F-4D97-AF65-F5344CB8AC3E}">
        <p14:creationId xmlns:p14="http://schemas.microsoft.com/office/powerpoint/2010/main" val="7004444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24050" y="771525"/>
            <a:ext cx="8343900" cy="5314950"/>
          </a:xfrm>
          <a:prstGeom prst="rect">
            <a:avLst/>
          </a:prstGeom>
        </p:spPr>
      </p:pic>
    </p:spTree>
    <p:extLst>
      <p:ext uri="{BB962C8B-B14F-4D97-AF65-F5344CB8AC3E}">
        <p14:creationId xmlns:p14="http://schemas.microsoft.com/office/powerpoint/2010/main" val="23214492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05000" y="828675"/>
            <a:ext cx="8382000" cy="5200650"/>
          </a:xfrm>
          <a:prstGeom prst="rect">
            <a:avLst/>
          </a:prstGeom>
        </p:spPr>
      </p:pic>
    </p:spTree>
    <p:extLst>
      <p:ext uri="{BB962C8B-B14F-4D97-AF65-F5344CB8AC3E}">
        <p14:creationId xmlns:p14="http://schemas.microsoft.com/office/powerpoint/2010/main" val="2584684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428</TotalTime>
  <Words>539</Words>
  <Application>Microsoft Office PowerPoint</Application>
  <PresentationFormat>Widescreen</PresentationFormat>
  <Paragraphs>38</Paragraphs>
  <Slides>37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37</vt:i4>
      </vt:variant>
    </vt:vector>
  </HeadingPairs>
  <TitlesOfParts>
    <vt:vector size="4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PRASAD</dc:creator>
  <cp:lastModifiedBy>PRASAD</cp:lastModifiedBy>
  <cp:revision>14</cp:revision>
  <dcterms:created xsi:type="dcterms:W3CDTF">2025-03-12T04:29:43Z</dcterms:created>
  <dcterms:modified xsi:type="dcterms:W3CDTF">2025-03-15T05:23:22Z</dcterms:modified>
</cp:coreProperties>
</file>

<file path=docProps/thumbnail.jpeg>
</file>